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7559675" cy="10691813"/>
  <p:notesSz cx="6888163" cy="100187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613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7754" algn="l" rtl="0" eaLnBrk="0" fontAlgn="base" hangingPunct="0">
      <a:spcBef>
        <a:spcPct val="0"/>
      </a:spcBef>
      <a:spcAft>
        <a:spcPct val="0"/>
      </a:spcAft>
      <a:defRPr sz="2613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95507" algn="l" rtl="0" eaLnBrk="0" fontAlgn="base" hangingPunct="0">
      <a:spcBef>
        <a:spcPct val="0"/>
      </a:spcBef>
      <a:spcAft>
        <a:spcPct val="0"/>
      </a:spcAft>
      <a:defRPr sz="2613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93261" algn="l" rtl="0" eaLnBrk="0" fontAlgn="base" hangingPunct="0">
      <a:spcBef>
        <a:spcPct val="0"/>
      </a:spcBef>
      <a:spcAft>
        <a:spcPct val="0"/>
      </a:spcAft>
      <a:defRPr sz="2613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91015" algn="l" rtl="0" eaLnBrk="0" fontAlgn="base" hangingPunct="0">
      <a:spcBef>
        <a:spcPct val="0"/>
      </a:spcBef>
      <a:spcAft>
        <a:spcPct val="0"/>
      </a:spcAft>
      <a:defRPr sz="2613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88768" algn="l" defTabSz="995507" rtl="0" eaLnBrk="1" latinLnBrk="0" hangingPunct="1">
      <a:defRPr sz="2613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986522" algn="l" defTabSz="995507" rtl="0" eaLnBrk="1" latinLnBrk="0" hangingPunct="1">
      <a:defRPr sz="2613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484275" algn="l" defTabSz="995507" rtl="0" eaLnBrk="1" latinLnBrk="0" hangingPunct="1">
      <a:defRPr sz="2613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982029" algn="l" defTabSz="995507" rtl="0" eaLnBrk="1" latinLnBrk="0" hangingPunct="1">
      <a:defRPr sz="2613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A107"/>
    <a:srgbClr val="00D000"/>
    <a:srgbClr val="006600"/>
    <a:srgbClr val="002300"/>
    <a:srgbClr val="FF3300"/>
    <a:srgbClr val="32B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0" d="100"/>
          <a:sy n="160" d="100"/>
        </p:scale>
        <p:origin x="1002" y="-601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034" cy="500855"/>
          </a:xfrm>
          <a:prstGeom prst="rect">
            <a:avLst/>
          </a:prstGeom>
        </p:spPr>
        <p:txBody>
          <a:bodyPr vert="horz" lIns="93707" tIns="46854" rIns="93707" bIns="46854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493" y="0"/>
            <a:ext cx="2985034" cy="500855"/>
          </a:xfrm>
          <a:prstGeom prst="rect">
            <a:avLst/>
          </a:prstGeom>
        </p:spPr>
        <p:txBody>
          <a:bodyPr vert="horz" lIns="93707" tIns="46854" rIns="93707" bIns="46854" rtlCol="0"/>
          <a:lstStyle>
            <a:lvl1pPr algn="r">
              <a:defRPr sz="1200"/>
            </a:lvl1pPr>
          </a:lstStyle>
          <a:p>
            <a:fld id="{DD09A140-1DFC-468C-899C-8A8EB60266C4}" type="datetimeFigureOut">
              <a:rPr lang="de-DE" smtClean="0"/>
              <a:t>03.05.2023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750888"/>
            <a:ext cx="2654300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07" tIns="46854" rIns="93707" bIns="46854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81" y="4758931"/>
            <a:ext cx="5510202" cy="4507692"/>
          </a:xfrm>
          <a:prstGeom prst="rect">
            <a:avLst/>
          </a:prstGeom>
        </p:spPr>
        <p:txBody>
          <a:bodyPr vert="horz" lIns="93707" tIns="46854" rIns="93707" bIns="4685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241"/>
            <a:ext cx="2985034" cy="500854"/>
          </a:xfrm>
          <a:prstGeom prst="rect">
            <a:avLst/>
          </a:prstGeom>
        </p:spPr>
        <p:txBody>
          <a:bodyPr vert="horz" lIns="93707" tIns="46854" rIns="93707" bIns="46854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493" y="9516241"/>
            <a:ext cx="2985034" cy="500854"/>
          </a:xfrm>
          <a:prstGeom prst="rect">
            <a:avLst/>
          </a:prstGeom>
        </p:spPr>
        <p:txBody>
          <a:bodyPr vert="horz" lIns="93707" tIns="46854" rIns="93707" bIns="46854" rtlCol="0" anchor="b"/>
          <a:lstStyle>
            <a:lvl1pPr algn="r">
              <a:defRPr sz="1200"/>
            </a:lvl1pPr>
          </a:lstStyle>
          <a:p>
            <a:fld id="{89039F3F-9FC9-4ED4-BF71-214E97DE176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973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17725" y="750888"/>
            <a:ext cx="2654300" cy="37560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39F3F-9FC9-4ED4-BF71-214E97DE176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102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976" y="3320631"/>
            <a:ext cx="6425724" cy="229257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951" y="6058695"/>
            <a:ext cx="5291773" cy="2732924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3AD02-D79F-4163-9D85-C70F72585B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131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5D6-939D-45EA-9B3D-EB077A3728C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223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386269" y="950955"/>
            <a:ext cx="1606431" cy="8553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976" y="950955"/>
            <a:ext cx="4651300" cy="8553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8B419-A62E-474F-9508-70EC6AD9AF6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742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051D-A6B8-4508-8DCC-DE9743535D0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161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725" y="6870861"/>
            <a:ext cx="6425724" cy="21229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725" y="4532027"/>
            <a:ext cx="6425724" cy="233883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D0C6A-DBF4-433B-81D0-D5E8127CD36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574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976" y="3089318"/>
            <a:ext cx="3128865" cy="641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63834" y="3089318"/>
            <a:ext cx="3128865" cy="641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6045C-8CE7-41A6-8AF1-10EDEF1AD13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172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4" y="42835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984" y="2393665"/>
            <a:ext cx="3340607" cy="9972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984" y="3390882"/>
            <a:ext cx="3340607" cy="61597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086" y="2393665"/>
            <a:ext cx="3340606" cy="9972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086" y="3390882"/>
            <a:ext cx="3340606" cy="61597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F353E-5D23-4A4C-A633-9CF3C0FDABD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731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8516-79DC-424B-9B85-094EB1CB58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380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BE7D7-4016-44C9-B16D-647D9F8D6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398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4" y="424931"/>
            <a:ext cx="2486644" cy="18128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623" y="424931"/>
            <a:ext cx="4226068" cy="9125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984" y="2237742"/>
            <a:ext cx="2486644" cy="7312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540BF-AFA1-4F3E-A8E8-E074BF64E9A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47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187" y="7484269"/>
            <a:ext cx="4535805" cy="8841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187" y="956095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187" y="8368400"/>
            <a:ext cx="4535805" cy="1254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F56E4-9FF8-479E-8673-3266AC1C3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622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6976" y="950955"/>
            <a:ext cx="6425724" cy="178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976" y="3089318"/>
            <a:ext cx="6425724" cy="641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6976" y="9740859"/>
            <a:ext cx="157493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89" y="9740859"/>
            <a:ext cx="2393897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7767" y="9740859"/>
            <a:ext cx="157493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/>
              </a:defRPr>
            </a:lvl1pPr>
          </a:lstStyle>
          <a:p>
            <a:pPr>
              <a:defRPr/>
            </a:pPr>
            <a:fld id="{0F43CCD7-BCD4-4D09-9499-5B9524C9D20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feld 34"/>
          <p:cNvSpPr txBox="1"/>
          <p:nvPr/>
        </p:nvSpPr>
        <p:spPr>
          <a:xfrm>
            <a:off x="827511" y="5814219"/>
            <a:ext cx="5040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lvl="0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545482" y="579151"/>
            <a:ext cx="5659684" cy="44627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t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00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S.V. </a:t>
            </a:r>
            <a:r>
              <a:rPr lang="de-DE" altLang="de-DE" sz="2000" b="1" dirty="0" smtClean="0">
                <a:solidFill>
                  <a:srgbClr val="00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HANDORF-LANGENBERG</a:t>
            </a:r>
            <a:r>
              <a:rPr lang="de-DE" altLang="de-DE" sz="1800" i="1" dirty="0" smtClean="0">
                <a:solidFill>
                  <a:srgbClr val="00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600" dirty="0">
                <a:solidFill>
                  <a:srgbClr val="00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1959 e.V.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900" dirty="0">
                <a:solidFill>
                  <a:srgbClr val="00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dem Flach 8  ∙  49451 Holdorf  ∙  </a:t>
            </a:r>
            <a:r>
              <a:rPr lang="de-DE" altLang="de-DE" sz="900" dirty="0">
                <a:latin typeface="Arial" panose="020B0604020202020204" pitchFamily="34" charset="0"/>
                <a:cs typeface="Arial" panose="020B0604020202020204" pitchFamily="34" charset="0"/>
              </a:rPr>
              <a:t>info@sv-handorf-langenberg.de</a:t>
            </a:r>
            <a:r>
              <a:rPr lang="de-DE" altLang="de-DE" sz="900" dirty="0">
                <a:solidFill>
                  <a:srgbClr val="00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∙  sv-handorf-langenberg.de </a:t>
            </a:r>
            <a:endParaRPr lang="de-DE" altLang="de-DE" sz="900" i="1" dirty="0">
              <a:solidFill>
                <a:srgbClr val="00D000"/>
              </a:solidFill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716872" y="1313656"/>
            <a:ext cx="2956259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rgbClr val="002300"/>
                </a:solidFill>
                <a:latin typeface="Arial" charset="0"/>
              </a:rPr>
              <a:t>Aufnahmeantrag</a:t>
            </a:r>
            <a:r>
              <a:rPr lang="de-DE" altLang="de-DE" sz="1200" b="1" dirty="0">
                <a:solidFill>
                  <a:srgbClr val="002300"/>
                </a:solidFill>
                <a:latin typeface="Arial" charset="0"/>
              </a:rPr>
              <a:t> </a:t>
            </a:r>
            <a:r>
              <a:rPr lang="de-DE" altLang="de-DE" sz="800" dirty="0">
                <a:solidFill>
                  <a:srgbClr val="002300"/>
                </a:solidFill>
                <a:latin typeface="Arial" charset="0"/>
              </a:rPr>
              <a:t>(pro Mitglied ein Antrag)</a:t>
            </a:r>
            <a:endParaRPr lang="de-DE" altLang="de-DE" sz="800" i="1" dirty="0">
              <a:solidFill>
                <a:srgbClr val="002300"/>
              </a:solidFill>
              <a:latin typeface="Arial" charset="0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4787901" y="1360110"/>
            <a:ext cx="11890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300" b="1" dirty="0">
                <a:solidFill>
                  <a:srgbClr val="002300"/>
                </a:solidFill>
                <a:latin typeface="Arial" charset="0"/>
              </a:rPr>
              <a:t>Mitglieds-Nr.</a:t>
            </a:r>
            <a:endParaRPr lang="de-DE" altLang="de-DE" sz="1300" b="1" i="1" dirty="0">
              <a:solidFill>
                <a:srgbClr val="002300"/>
              </a:solidFill>
              <a:latin typeface="Arial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5951538" y="1364874"/>
            <a:ext cx="1192242" cy="287337"/>
          </a:xfrm>
          <a:prstGeom prst="rect">
            <a:avLst/>
          </a:prstGeom>
          <a:noFill/>
          <a:ln w="9525">
            <a:solidFill>
              <a:srgbClr val="002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>
              <a:solidFill>
                <a:srgbClr val="002300"/>
              </a:solidFill>
            </a:endParaRP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684212" y="2330947"/>
            <a:ext cx="3098800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charset="0"/>
              </a:rPr>
              <a:t>Name	....................................................</a:t>
            </a:r>
          </a:p>
          <a:p>
            <a:pPr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charset="0"/>
              </a:rPr>
              <a:t>Straße, Nr.	....................................................</a:t>
            </a:r>
          </a:p>
          <a:p>
            <a:pPr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charset="0"/>
              </a:rPr>
              <a:t>Geb. Datum	....................................................</a:t>
            </a:r>
          </a:p>
          <a:p>
            <a:pPr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charset="0"/>
              </a:rPr>
              <a:t>Email	....................................................</a:t>
            </a: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3856038" y="2330947"/>
            <a:ext cx="3287743" cy="186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charset="0"/>
              </a:rPr>
              <a:t>Vorname	 ........................................................</a:t>
            </a:r>
          </a:p>
          <a:p>
            <a:pPr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charset="0"/>
              </a:rPr>
              <a:t>PLZ, Ort	 ........................................................</a:t>
            </a:r>
          </a:p>
          <a:p>
            <a:pPr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charset="0"/>
              </a:rPr>
              <a:t>Telefon	 ........................................................</a:t>
            </a:r>
          </a:p>
          <a:p>
            <a:pPr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charset="0"/>
              </a:rPr>
              <a:t>Mobil	 ........................................................</a:t>
            </a:r>
          </a:p>
          <a:p>
            <a:pPr>
              <a:lnSpc>
                <a:spcPct val="175000"/>
              </a:lnSpc>
              <a:spcBef>
                <a:spcPct val="0"/>
              </a:spcBef>
              <a:buFontTx/>
              <a:buNone/>
            </a:pPr>
            <a:r>
              <a:rPr lang="de-DE" altLang="de-DE" sz="1100" dirty="0">
                <a:latin typeface="Arial" charset="0"/>
              </a:rPr>
              <a:t>Geschlecht	weiblich	      männlich</a:t>
            </a:r>
            <a:br>
              <a:rPr lang="de-DE" altLang="de-DE" sz="1100" dirty="0">
                <a:latin typeface="Arial" charset="0"/>
              </a:rPr>
            </a:br>
            <a:r>
              <a:rPr lang="de-DE" altLang="de-DE" sz="1100" dirty="0">
                <a:latin typeface="Arial" charset="0"/>
              </a:rPr>
              <a:t>	</a:t>
            </a:r>
            <a:r>
              <a:rPr lang="de-DE" altLang="de-DE" sz="1100" dirty="0" smtClean="0">
                <a:latin typeface="Arial" charset="0"/>
              </a:rPr>
              <a:t>divers</a:t>
            </a:r>
            <a:r>
              <a:rPr lang="de-DE" altLang="de-DE" sz="1100" i="1" dirty="0">
                <a:latin typeface="Arial" charset="0"/>
              </a:rPr>
              <a:t>	</a:t>
            </a:r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5595502" y="3651842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6658768" y="3651842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2059" name="Text Box 16"/>
          <p:cNvSpPr txBox="1">
            <a:spLocks noChangeArrowheads="1"/>
          </p:cNvSpPr>
          <p:nvPr/>
        </p:nvSpPr>
        <p:spPr bwMode="auto">
          <a:xfrm>
            <a:off x="665141" y="4478699"/>
            <a:ext cx="6192838" cy="638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100" b="1" i="1" dirty="0" smtClean="0">
                <a:latin typeface="Arial" charset="0"/>
              </a:rPr>
              <a:t>Abteilung / Sportart</a:t>
            </a:r>
            <a:r>
              <a:rPr lang="de-DE" altLang="de-DE" sz="1100" b="1" i="1" dirty="0">
                <a:latin typeface="Arial" charset="0"/>
              </a:rPr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800" dirty="0">
                <a:latin typeface="Arial" charset="0"/>
              </a:rPr>
              <a:t>       </a:t>
            </a:r>
          </a:p>
          <a:p>
            <a:pPr defTabSz="179388">
              <a:lnSpc>
                <a:spcPct val="150000"/>
              </a:lnSpc>
              <a:spcBef>
                <a:spcPct val="0"/>
              </a:spcBef>
              <a:buNone/>
            </a:pPr>
            <a:r>
              <a:rPr lang="de-DE" altLang="de-DE" sz="1100" dirty="0">
                <a:latin typeface="Arial" charset="0"/>
              </a:rPr>
              <a:t>Fußball		          Turnen					Badminton					Aikido                 </a:t>
            </a:r>
            <a:r>
              <a:rPr lang="de-DE" altLang="de-DE" sz="1100" dirty="0" smtClean="0">
                <a:latin typeface="Arial" charset="0"/>
              </a:rPr>
              <a:t>          </a:t>
            </a:r>
            <a:r>
              <a:rPr lang="de-DE" altLang="de-DE" sz="1100" dirty="0" err="1" smtClean="0">
                <a:latin typeface="Arial" charset="0"/>
              </a:rPr>
              <a:t>Dart</a:t>
            </a:r>
            <a:r>
              <a:rPr lang="de-DE" altLang="de-DE" sz="1100" dirty="0">
                <a:latin typeface="Arial" charset="0"/>
              </a:rPr>
              <a:t>			</a:t>
            </a:r>
          </a:p>
        </p:txBody>
      </p:sp>
      <p:sp>
        <p:nvSpPr>
          <p:cNvPr id="2060" name="Rectangle 17"/>
          <p:cNvSpPr>
            <a:spLocks noChangeArrowheads="1"/>
          </p:cNvSpPr>
          <p:nvPr/>
        </p:nvSpPr>
        <p:spPr bwMode="auto">
          <a:xfrm>
            <a:off x="1396753" y="4862962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2061" name="Rectangle 20"/>
          <p:cNvSpPr>
            <a:spLocks noChangeArrowheads="1"/>
          </p:cNvSpPr>
          <p:nvPr/>
        </p:nvSpPr>
        <p:spPr bwMode="auto">
          <a:xfrm>
            <a:off x="3945583" y="4862962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2062" name="Rectangle 21"/>
          <p:cNvSpPr>
            <a:spLocks noChangeArrowheads="1"/>
          </p:cNvSpPr>
          <p:nvPr/>
        </p:nvSpPr>
        <p:spPr bwMode="auto">
          <a:xfrm>
            <a:off x="2483693" y="4862962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2066" name="Rectangle 43"/>
          <p:cNvSpPr>
            <a:spLocks noChangeArrowheads="1"/>
          </p:cNvSpPr>
          <p:nvPr/>
        </p:nvSpPr>
        <p:spPr bwMode="auto">
          <a:xfrm>
            <a:off x="683418" y="1810320"/>
            <a:ext cx="6460362" cy="2590531"/>
          </a:xfrm>
          <a:prstGeom prst="rect">
            <a:avLst/>
          </a:prstGeom>
          <a:noFill/>
          <a:ln w="9525">
            <a:solidFill>
              <a:srgbClr val="002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>
              <a:solidFill>
                <a:srgbClr val="002300"/>
              </a:solidFill>
            </a:endParaRPr>
          </a:p>
        </p:txBody>
      </p:sp>
      <p:sp>
        <p:nvSpPr>
          <p:cNvPr id="2067" name="Rectangle 45"/>
          <p:cNvSpPr>
            <a:spLocks noChangeArrowheads="1"/>
          </p:cNvSpPr>
          <p:nvPr/>
        </p:nvSpPr>
        <p:spPr bwMode="auto">
          <a:xfrm>
            <a:off x="611188" y="4291728"/>
            <a:ext cx="6569075" cy="104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2075" name="Rectangle 43"/>
          <p:cNvSpPr>
            <a:spLocks noChangeArrowheads="1"/>
          </p:cNvSpPr>
          <p:nvPr/>
        </p:nvSpPr>
        <p:spPr bwMode="auto">
          <a:xfrm>
            <a:off x="676207" y="5578410"/>
            <a:ext cx="6462000" cy="2771442"/>
          </a:xfrm>
          <a:prstGeom prst="rect">
            <a:avLst/>
          </a:prstGeom>
          <a:noFill/>
          <a:ln w="9525">
            <a:solidFill>
              <a:srgbClr val="002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>
              <a:solidFill>
                <a:srgbClr val="002300"/>
              </a:solidFill>
            </a:endParaRPr>
          </a:p>
        </p:txBody>
      </p:sp>
      <p:sp>
        <p:nvSpPr>
          <p:cNvPr id="2077" name="Rectangle 20"/>
          <p:cNvSpPr>
            <a:spLocks noChangeArrowheads="1"/>
          </p:cNvSpPr>
          <p:nvPr/>
        </p:nvSpPr>
        <p:spPr bwMode="auto">
          <a:xfrm>
            <a:off x="5075981" y="4862962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696815" y="5318546"/>
            <a:ext cx="1489510" cy="215444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800" dirty="0">
                <a:solidFill>
                  <a:srgbClr val="FF0000"/>
                </a:solidFill>
                <a:latin typeface="Arial" charset="0"/>
              </a:rPr>
              <a:t>zutreffendes bitte ankreuzen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331566" y="5814217"/>
            <a:ext cx="5587339" cy="23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Datenschutz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000" u="sng" dirty="0">
                <a:latin typeface="Arial" panose="020B0604020202020204" pitchFamily="34" charset="0"/>
                <a:cs typeface="Arial" panose="020B0604020202020204" pitchFamily="34" charset="0"/>
              </a:rPr>
              <a:t>(Alle Kreuze zwingend erforderlich für die Aufnahme in den Verein)</a:t>
            </a:r>
          </a:p>
          <a:p>
            <a:pPr lvl="0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Ich bin damit einverstanden, dass die vorstehenden Daten für die satzungsgemäßen Zwecke des Vereins verwendet werden.</a:t>
            </a:r>
          </a:p>
          <a:p>
            <a:pPr lvl="0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Die Informationspflichten gem. Artikel 12 bis 14 DSGVO habe ich gelesen und zur Kenntnis genommen *)</a:t>
            </a:r>
          </a:p>
          <a:p>
            <a:pPr lvl="0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*) siehe Homepage des S.V. Handorf-Langenberg:   https://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sv-handorf-langenberg.de/verein/satzung/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Ich willige ein, dass Fotos und Videos von meiner Person bei sportlichen Veranstaltungen und zur Präsentation von Mannschaften angefertigt und auf der Homepage und in den sozialen Medien veröffentlicht werden.</a:t>
            </a:r>
          </a:p>
          <a:p>
            <a:pPr lvl="0"/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696815" y="3978334"/>
            <a:ext cx="2325770" cy="215444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800" dirty="0">
                <a:solidFill>
                  <a:srgbClr val="FF0000"/>
                </a:solidFill>
                <a:latin typeface="Arial" charset="0"/>
              </a:rPr>
              <a:t> Bitte in Druckbuchstaben ausfüllen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81705" y="1855530"/>
            <a:ext cx="63767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de-DE" altLang="de-DE" sz="1100" dirty="0">
                <a:latin typeface="Arial" charset="0"/>
                <a:cs typeface="Arial" charset="0"/>
              </a:rPr>
              <a:t>Hiermit</a:t>
            </a:r>
            <a:r>
              <a:rPr lang="de-DE" altLang="de-DE" sz="1100" b="1" i="1" dirty="0">
                <a:latin typeface="Arial" charset="0"/>
              </a:rPr>
              <a:t> </a:t>
            </a:r>
            <a:r>
              <a:rPr lang="de-DE" altLang="de-DE" sz="1100" dirty="0">
                <a:latin typeface="Arial" charset="0"/>
                <a:cs typeface="Arial" charset="0"/>
              </a:rPr>
              <a:t>beantrage ich die Mitgliedschaft im S.V. Handorf-Langenberg von 1959 e.V. und erkenne die Vereinssatzung und deren Ordnungen verbindlich an.</a:t>
            </a:r>
            <a:r>
              <a:rPr lang="de-DE" altLang="de-DE" sz="1100" dirty="0">
                <a:latin typeface="Arial" charset="0"/>
              </a:rPr>
              <a:t>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887398" y="9970702"/>
            <a:ext cx="256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81704" y="4397014"/>
            <a:ext cx="6462076" cy="1178314"/>
          </a:xfrm>
          <a:prstGeom prst="rect">
            <a:avLst/>
          </a:prstGeom>
          <a:noFill/>
          <a:ln w="9525">
            <a:solidFill>
              <a:srgbClr val="002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>
              <a:solidFill>
                <a:srgbClr val="002300"/>
              </a:solidFill>
            </a:endParaRPr>
          </a:p>
        </p:txBody>
      </p:sp>
      <p:sp>
        <p:nvSpPr>
          <p:cNvPr id="33" name="Rectangle 43"/>
          <p:cNvSpPr>
            <a:spLocks noChangeArrowheads="1"/>
          </p:cNvSpPr>
          <p:nvPr/>
        </p:nvSpPr>
        <p:spPr bwMode="auto">
          <a:xfrm>
            <a:off x="676207" y="8346972"/>
            <a:ext cx="6462000" cy="815358"/>
          </a:xfrm>
          <a:prstGeom prst="rect">
            <a:avLst/>
          </a:prstGeom>
          <a:noFill/>
          <a:ln w="9525">
            <a:solidFill>
              <a:srgbClr val="002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>
              <a:solidFill>
                <a:srgbClr val="002300"/>
              </a:solidFill>
            </a:endParaRP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1117585" y="6326928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71" y="410732"/>
            <a:ext cx="758710" cy="758710"/>
          </a:xfrm>
          <a:prstGeom prst="rect">
            <a:avLst/>
          </a:prstGeom>
        </p:spPr>
      </p:pic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1121168" y="6897624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1117585" y="7506146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40" name="Textfeld 39"/>
          <p:cNvSpPr txBox="1"/>
          <p:nvPr/>
        </p:nvSpPr>
        <p:spPr>
          <a:xfrm>
            <a:off x="862123" y="8356425"/>
            <a:ext cx="607978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47713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 ______________________     	____________________________________________</a:t>
            </a:r>
          </a:p>
          <a:p>
            <a:pPr defTabSz="777875"/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Ort, Datum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	                	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Unterschrift des Antragstellers bzw. gesetzlicher Vertreter</a:t>
            </a:r>
          </a:p>
          <a:p>
            <a:pPr defTabSz="852488"/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82037" y="9378354"/>
            <a:ext cx="6461743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Weitere Eintragungen auf der Rückseite erforderlich.  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5595502" y="3927662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4794329" y="1625908"/>
            <a:ext cx="2657916" cy="215444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de-DE" altLang="de-DE" sz="800" dirty="0" smtClean="0">
                <a:solidFill>
                  <a:srgbClr val="FF0000"/>
                </a:solidFill>
                <a:latin typeface="Arial" charset="0"/>
              </a:rPr>
              <a:t>Die Mitglieds-Nr. wird durch den Verein vergeben.</a:t>
            </a:r>
            <a:endParaRPr lang="de-DE" altLang="de-DE" sz="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6362852" y="4857827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Box 35"/>
          <p:cNvSpPr txBox="1">
            <a:spLocks noChangeArrowheads="1"/>
          </p:cNvSpPr>
          <p:nvPr/>
        </p:nvSpPr>
        <p:spPr bwMode="auto">
          <a:xfrm>
            <a:off x="643649" y="3123237"/>
            <a:ext cx="6337300" cy="64325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1000" b="1" dirty="0">
                <a:latin typeface="Arial" pitchFamily="34" charset="0"/>
                <a:cs typeface="Arial" pitchFamily="34" charset="0"/>
              </a:rPr>
              <a:t>S.V. Handorf-Langenberg von 1959 e.V.  ∙ Vor dem Flach 8 ∙ 49451 Holdorf </a:t>
            </a:r>
            <a:endParaRPr lang="de-DE" sz="9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Gläubiger-Identifikationsnummer  </a:t>
            </a:r>
            <a:r>
              <a:rPr lang="de-DE" sz="1000" b="1" dirty="0">
                <a:latin typeface="Arial" pitchFamily="34" charset="0"/>
                <a:cs typeface="Arial" pitchFamily="34" charset="0"/>
              </a:rPr>
              <a:t>DE24ZZZ00001256463</a:t>
            </a:r>
            <a:r>
              <a:rPr lang="de-DE" sz="900" dirty="0">
                <a:latin typeface="Arial" pitchFamily="34" charset="0"/>
                <a:cs typeface="Arial" pitchFamily="34" charset="0"/>
              </a:rPr>
              <a:t> / </a:t>
            </a:r>
            <a:r>
              <a:rPr lang="de-DE" sz="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Die Mandatsreferenznummer wird im Begrüßungsschreiben mitgeteilt.</a:t>
            </a:r>
            <a:r>
              <a:rPr lang="de-DE" sz="900" dirty="0">
                <a:latin typeface="Arial" pitchFamily="34" charset="0"/>
                <a:cs typeface="Arial" pitchFamily="34" charset="0"/>
              </a:rPr>
              <a:t/>
            </a:r>
            <a:br>
              <a:rPr lang="de-DE" sz="900" dirty="0">
                <a:latin typeface="Arial" pitchFamily="34" charset="0"/>
                <a:cs typeface="Arial" pitchFamily="34" charset="0"/>
              </a:rPr>
            </a:br>
            <a:endParaRPr lang="de-DE" sz="9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de-DE" sz="9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e-DE" sz="1200" b="1" dirty="0">
                <a:latin typeface="Arial" pitchFamily="34" charset="0"/>
                <a:cs typeface="Arial" pitchFamily="34" charset="0"/>
              </a:rPr>
              <a:t>         SEPA-Lastschriftmandat</a:t>
            </a:r>
          </a:p>
          <a:p>
            <a:pPr>
              <a:defRPr/>
            </a:pPr>
            <a:endParaRPr lang="de-DE" sz="9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de-DE" sz="9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de-DE" sz="900" dirty="0"/>
          </a:p>
          <a:p>
            <a:pPr>
              <a:defRPr/>
            </a:pPr>
            <a:endParaRPr lang="de-DE" sz="900" dirty="0"/>
          </a:p>
          <a:p>
            <a:pPr>
              <a:defRPr/>
            </a:pPr>
            <a:endParaRPr lang="de-DE" sz="900" dirty="0"/>
          </a:p>
          <a:p>
            <a:pPr>
              <a:defRPr/>
            </a:pPr>
            <a:endParaRPr lang="de-DE" sz="900" dirty="0"/>
          </a:p>
          <a:p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9263" algn="l"/>
              </a:tabLst>
              <a:defRPr/>
            </a:pPr>
            <a:r>
              <a:rPr lang="de-DE" sz="900" dirty="0"/>
              <a:t>	________________________________________________ </a:t>
            </a:r>
          </a:p>
          <a:p>
            <a:pPr>
              <a:buNone/>
              <a:defRPr/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                	 Vorname und Name (Kontoinhaber) </a:t>
            </a:r>
          </a:p>
          <a:p>
            <a:pPr>
              <a:buNone/>
              <a:defRPr/>
            </a:pPr>
            <a:r>
              <a:rPr lang="de-DE" sz="900" dirty="0"/>
              <a:t>		</a:t>
            </a:r>
          </a:p>
          <a:p>
            <a:pPr defTabSz="449263">
              <a:defRPr/>
            </a:pPr>
            <a:r>
              <a:rPr lang="de-DE" sz="900" dirty="0"/>
              <a:t>	________________________________________________   	 __________________________________________</a:t>
            </a:r>
          </a:p>
          <a:p>
            <a:pPr>
              <a:buNone/>
              <a:defRPr/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               	Straße und Hausnummer </a:t>
            </a:r>
            <a:r>
              <a:rPr lang="de-DE" sz="900" dirty="0"/>
              <a:t>		</a:t>
            </a:r>
            <a:r>
              <a:rPr lang="de-DE" sz="900" dirty="0">
                <a:latin typeface="Arial" pitchFamily="34" charset="0"/>
                <a:cs typeface="Arial" pitchFamily="34" charset="0"/>
              </a:rPr>
              <a:t>Postleitzahl und Ort </a:t>
            </a:r>
          </a:p>
          <a:p>
            <a:pPr>
              <a:defRPr/>
            </a:pPr>
            <a:endParaRPr lang="de-DE" sz="900" dirty="0"/>
          </a:p>
          <a:p>
            <a:pPr defTabSz="449263">
              <a:defRPr/>
            </a:pPr>
            <a:r>
              <a:rPr lang="de-DE" sz="900" dirty="0"/>
              <a:t>	________________________________________________      	__  __  __  __  __  __  __  __  | __  __  __ </a:t>
            </a:r>
          </a:p>
          <a:p>
            <a:pPr defTabSz="719138">
              <a:defRPr/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                           	Kreditinstitut 		                       	BIC </a:t>
            </a:r>
          </a:p>
          <a:p>
            <a:pPr>
              <a:buNone/>
              <a:defRPr/>
            </a:pPr>
            <a:r>
              <a:rPr lang="de-DE" sz="900" dirty="0"/>
              <a:t> </a:t>
            </a:r>
          </a:p>
          <a:p>
            <a:pPr defTabSz="449263">
              <a:defRPr/>
            </a:pPr>
            <a:r>
              <a:rPr lang="de-DE" sz="900" dirty="0"/>
              <a:t> 	</a:t>
            </a:r>
            <a:r>
              <a:rPr lang="de-DE" sz="1100" dirty="0">
                <a:latin typeface="Arial" pitchFamily="34" charset="0"/>
                <a:cs typeface="Arial" pitchFamily="34" charset="0"/>
              </a:rPr>
              <a:t>D E   </a:t>
            </a:r>
            <a:r>
              <a:rPr lang="de-DE" sz="900" dirty="0"/>
              <a:t>__  __  |  __  __  __  __  |  __  __  __  __  |  __  __  __  __  |  __  __  __  __  |  __  __ </a:t>
            </a:r>
          </a:p>
          <a:p>
            <a:pPr>
              <a:buNone/>
              <a:defRPr/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                                                    	         IBAN </a:t>
            </a:r>
          </a:p>
          <a:p>
            <a:pPr>
              <a:defRPr/>
            </a:pPr>
            <a:endParaRPr lang="de-DE" sz="900" dirty="0">
              <a:latin typeface="Arial" charset="0"/>
            </a:endParaRPr>
          </a:p>
          <a:p>
            <a:pPr>
              <a:buNone/>
              <a:defRPr/>
            </a:pPr>
            <a:r>
              <a:rPr lang="de-DE" sz="900" dirty="0">
                <a:latin typeface="Arial" charset="0"/>
              </a:rPr>
              <a:t>			</a:t>
            </a:r>
            <a:endParaRPr lang="de-DE" sz="900" dirty="0"/>
          </a:p>
          <a:p>
            <a:pPr defTabSz="449263"/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	________________________________	_____________________________________</a:t>
            </a:r>
          </a:p>
          <a:p>
            <a:pPr>
              <a:buNone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             	Ort, Datum		            Unterschrift  des Kontoinhabers</a:t>
            </a:r>
          </a:p>
          <a:p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900" dirty="0">
              <a:latin typeface="Arial" charset="0"/>
            </a:endParaRPr>
          </a:p>
          <a:p>
            <a:pPr>
              <a:defRPr/>
            </a:pPr>
            <a:endParaRPr lang="de-DE" sz="900" dirty="0">
              <a:latin typeface="Arial" charset="0"/>
            </a:endParaRPr>
          </a:p>
          <a:p>
            <a:pPr>
              <a:defRPr/>
            </a:pPr>
            <a:endParaRPr lang="de-DE" sz="900" dirty="0">
              <a:latin typeface="Arial" charset="0"/>
            </a:endParaRPr>
          </a:p>
          <a:p>
            <a:pPr>
              <a:defRPr/>
            </a:pPr>
            <a:endParaRPr lang="de-DE" sz="900" dirty="0">
              <a:latin typeface="Arial" charset="0"/>
            </a:endParaRPr>
          </a:p>
          <a:p>
            <a:pPr>
              <a:defRPr/>
            </a:pPr>
            <a:endParaRPr lang="de-DE" sz="900" dirty="0">
              <a:latin typeface="Arial" charset="0"/>
            </a:endParaRPr>
          </a:p>
          <a:p>
            <a:pPr>
              <a:defRPr/>
            </a:pPr>
            <a:endParaRPr lang="de-DE" sz="900" dirty="0">
              <a:latin typeface="Arial" charset="0"/>
            </a:endParaRPr>
          </a:p>
          <a:p>
            <a:pPr>
              <a:defRPr/>
            </a:pPr>
            <a:endParaRPr lang="de-DE" sz="900" dirty="0">
              <a:latin typeface="Arial" charset="0"/>
            </a:endParaRPr>
          </a:p>
          <a:p>
            <a:pPr>
              <a:defRPr/>
            </a:pPr>
            <a:r>
              <a:rPr lang="de-DE" sz="900" dirty="0">
                <a:latin typeface="Arial" charset="0"/>
              </a:rPr>
              <a:t>	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7" name="Rectangle 45"/>
          <p:cNvSpPr>
            <a:spLocks noChangeArrowheads="1"/>
          </p:cNvSpPr>
          <p:nvPr/>
        </p:nvSpPr>
        <p:spPr bwMode="auto">
          <a:xfrm>
            <a:off x="611188" y="3910806"/>
            <a:ext cx="6569075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2074" name="Rectangle 43"/>
          <p:cNvSpPr>
            <a:spLocks noChangeArrowheads="1"/>
          </p:cNvSpPr>
          <p:nvPr/>
        </p:nvSpPr>
        <p:spPr bwMode="auto">
          <a:xfrm>
            <a:off x="643649" y="2584917"/>
            <a:ext cx="6565188" cy="409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>
              <a:solidFill>
                <a:srgbClr val="002300"/>
              </a:solidFill>
            </a:endParaRP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763199" y="4295532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15" name="Textfeld 14"/>
          <p:cNvSpPr txBox="1"/>
          <p:nvPr/>
        </p:nvSpPr>
        <p:spPr>
          <a:xfrm>
            <a:off x="6887398" y="9970702"/>
            <a:ext cx="256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43649" y="1025426"/>
            <a:ext cx="6336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Freiwillige Angaben nach DSGVO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: Telefonnummer (Festnetz/mobil) und E-Mail-Adresse </a:t>
            </a:r>
          </a:p>
          <a:p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Ich bin damit einverstanden, dass die vorgenannten Kontaktdaten zu Vereinszwecken durch den Verein genutzt und hierfür auch an andere Mitglieder des Vereins (z.B. zur Bildung von Fahrgemeinschaften) weitergegeben werden dürfen. 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Mir ist bekannt, dass die Einwilligung in die Datenverarbeitung der vorbenannten Angaben freiwillig erfolgt und jederzeit durch mich ganz oder teilweise mit Wirkung für die Zukunft widerrufen werden kann. 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		________________________________________________</a:t>
            </a:r>
          </a:p>
          <a:p>
            <a:pPr defTabSz="463550"/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         	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Ort, Datum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				 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Unterschrift des Antragstellers bzw. gesetzlicher Vertreter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142838" y="4085497"/>
            <a:ext cx="5637489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Ich ermächtige den S.V. Handorf-Langenberg von 1959 e.V., Zahlungen von meinem Konto mittels Lastschrift einzuziehen. Zugleich weise ich mein Kreditinstitut an, die vom S.V. Handorf-Langenberg von 1959 e.V. auf mein Konto gezogenen Lastschriften einzulösen</a:t>
            </a:r>
            <a:r>
              <a:rPr lang="de-DE" sz="900" dirty="0"/>
              <a:t>.  </a:t>
            </a:r>
          </a:p>
          <a:p>
            <a:pPr>
              <a:buNone/>
              <a:defRPr/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Hinweis: Ich kann innerhalb von acht Wochen, beginnend mit dem Belastungsdatum, die Erstattung des belasteten Betrages verlangen. Es gelten dabei die mit meinem Kreditinstitut vereinbarten Bedingungen. </a:t>
            </a:r>
            <a:endParaRPr lang="de-DE" altLang="de-DE" sz="900" dirty="0">
              <a:latin typeface="Arial" charset="0"/>
            </a:endParaRPr>
          </a:p>
        </p:txBody>
      </p:sp>
      <p:sp>
        <p:nvSpPr>
          <p:cNvPr id="2076" name="Rectangle 17"/>
          <p:cNvSpPr>
            <a:spLocks noChangeArrowheads="1"/>
          </p:cNvSpPr>
          <p:nvPr/>
        </p:nvSpPr>
        <p:spPr bwMode="auto">
          <a:xfrm>
            <a:off x="734298" y="7653193"/>
            <a:ext cx="152400" cy="15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142838" y="7506146"/>
            <a:ext cx="5637489" cy="19389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Gemäß Anlage 1 der Beitragsordnung wähle ich den </a:t>
            </a:r>
            <a:r>
              <a:rPr lang="de-DE" sz="900" b="1" dirty="0">
                <a:latin typeface="Arial" pitchFamily="34" charset="0"/>
                <a:cs typeface="Arial" pitchFamily="34" charset="0"/>
              </a:rPr>
              <a:t>Familienbeitrag</a:t>
            </a:r>
            <a:r>
              <a:rPr lang="de-DE" sz="900" dirty="0">
                <a:latin typeface="Arial" pitchFamily="34" charset="0"/>
                <a:cs typeface="Arial" pitchFamily="34" charset="0"/>
              </a:rPr>
              <a:t>. Ein SEPA-Lastschriftmandat liegt dem Verein bereits vor.</a:t>
            </a:r>
          </a:p>
          <a:p>
            <a:pPr>
              <a:buNone/>
              <a:defRPr/>
            </a:pPr>
            <a:endParaRPr lang="de-DE" sz="900" dirty="0">
              <a:latin typeface="Arial" charset="0"/>
            </a:endParaRPr>
          </a:p>
          <a:p>
            <a:pPr>
              <a:buNone/>
              <a:defRPr/>
            </a:pPr>
            <a:endParaRPr lang="de-DE" sz="900" dirty="0">
              <a:latin typeface="Arial" charset="0"/>
            </a:endParaRPr>
          </a:p>
          <a:p>
            <a:pPr>
              <a:buNone/>
              <a:defRPr/>
            </a:pPr>
            <a:r>
              <a:rPr lang="de-DE" sz="900" dirty="0">
                <a:latin typeface="Arial" charset="0"/>
              </a:rPr>
              <a:t>_______________________________________________________</a:t>
            </a:r>
          </a:p>
          <a:p>
            <a:pPr>
              <a:buNone/>
              <a:defRPr/>
            </a:pPr>
            <a:r>
              <a:rPr lang="de-DE" sz="900" dirty="0">
                <a:latin typeface="Arial" charset="0"/>
              </a:rPr>
              <a:t>       Vorname, Name  des Beitragszahlers, Mitgliedsnummer</a:t>
            </a:r>
          </a:p>
          <a:p>
            <a:pPr marL="457200" lvl="1" indent="0">
              <a:buNone/>
            </a:pPr>
            <a:endParaRPr lang="de-DE" sz="900" dirty="0">
              <a:latin typeface="Arial" charset="0"/>
            </a:endParaRPr>
          </a:p>
          <a:p>
            <a:pPr indent="-285750" defTabSz="777875">
              <a:buNone/>
            </a:pPr>
            <a:endParaRPr lang="de-DE" sz="1300" dirty="0">
              <a:latin typeface="Arial" charset="0"/>
              <a:cs typeface="Arial" panose="020B0604020202020204" pitchFamily="34" charset="0"/>
            </a:endParaRPr>
          </a:p>
          <a:p>
            <a:pPr indent="-285750" defTabSz="777875">
              <a:buNone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	_______________________________________________</a:t>
            </a:r>
          </a:p>
          <a:p>
            <a:pPr defTabSz="777875">
              <a:buNone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	Ort, Datum		 Unterschrift des Antragstellers bzw. gesetzlicher Vertreter</a:t>
            </a:r>
          </a:p>
          <a:p>
            <a:pPr>
              <a:buNone/>
              <a:defRPr/>
            </a:pPr>
            <a:endParaRPr lang="de-DE" altLang="de-DE" sz="900" dirty="0">
              <a:latin typeface="Arial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3961582" y="3613005"/>
            <a:ext cx="2620417" cy="230832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de-DE" sz="900" dirty="0">
                <a:latin typeface="Arial" pitchFamily="34" charset="0"/>
                <a:cs typeface="Arial" pitchFamily="34" charset="0"/>
              </a:rPr>
              <a:t>Mandatsreferenznummer: </a:t>
            </a:r>
            <a:endParaRPr lang="de-DE" altLang="de-DE" sz="900" dirty="0">
              <a:latin typeface="Arial" charset="0"/>
            </a:endParaRPr>
          </a:p>
        </p:txBody>
      </p:sp>
      <p:cxnSp>
        <p:nvCxnSpPr>
          <p:cNvPr id="3" name="Gerade Verbindung mit Pfeil 2"/>
          <p:cNvCxnSpPr/>
          <p:nvPr/>
        </p:nvCxnSpPr>
        <p:spPr bwMode="auto">
          <a:xfrm>
            <a:off x="827509" y="4553818"/>
            <a:ext cx="0" cy="2952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" name="Textfeld 3"/>
          <p:cNvSpPr txBox="1"/>
          <p:nvPr/>
        </p:nvSpPr>
        <p:spPr>
          <a:xfrm rot="16200000">
            <a:off x="283297" y="5990497"/>
            <a:ext cx="9220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entweder oder</a:t>
            </a:r>
            <a:endParaRPr lang="de-DE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/>
          <p:cNvSpPr/>
          <p:nvPr/>
        </p:nvSpPr>
        <p:spPr bwMode="auto">
          <a:xfrm>
            <a:off x="1142838" y="4085498"/>
            <a:ext cx="5637489" cy="334864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sz="24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582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Benutzerdefiniert</PresentationFormat>
  <Paragraphs>102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Standarddesign</vt:lpstr>
      <vt:lpstr>PowerPoint-Präsentation</vt:lpstr>
      <vt:lpstr>PowerPoint-Präsentation</vt:lpstr>
    </vt:vector>
  </TitlesOfParts>
  <Company>SV Wormersdorf 1946 e. 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Beitrittserklärung</dc:title>
  <dc:creator>Middendorf, Hubert</dc:creator>
  <cp:lastModifiedBy>SVL</cp:lastModifiedBy>
  <cp:revision>141</cp:revision>
  <cp:lastPrinted>2023-02-21T12:38:56Z</cp:lastPrinted>
  <dcterms:created xsi:type="dcterms:W3CDTF">2003-09-01T19:17:46Z</dcterms:created>
  <dcterms:modified xsi:type="dcterms:W3CDTF">2023-05-03T15:12:55Z</dcterms:modified>
</cp:coreProperties>
</file>